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4" r:id="rId2"/>
    <p:sldId id="392" r:id="rId3"/>
    <p:sldId id="393" r:id="rId4"/>
    <p:sldId id="381" r:id="rId5"/>
    <p:sldId id="396" r:id="rId6"/>
    <p:sldId id="397" r:id="rId7"/>
    <p:sldId id="398" r:id="rId8"/>
    <p:sldId id="399" r:id="rId9"/>
    <p:sldId id="370" r:id="rId10"/>
    <p:sldId id="374" r:id="rId11"/>
    <p:sldId id="383" r:id="rId12"/>
    <p:sldId id="379" r:id="rId13"/>
    <p:sldId id="378" r:id="rId14"/>
    <p:sldId id="382" r:id="rId15"/>
    <p:sldId id="386" r:id="rId16"/>
    <p:sldId id="387" r:id="rId17"/>
    <p:sldId id="388" r:id="rId18"/>
    <p:sldId id="389" r:id="rId19"/>
    <p:sldId id="3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0" autoAdjust="0"/>
    <p:restoredTop sz="91848" autoAdjust="0"/>
  </p:normalViewPr>
  <p:slideViewPr>
    <p:cSldViewPr snapToGrid="0">
      <p:cViewPr>
        <p:scale>
          <a:sx n="85" d="100"/>
          <a:sy n="85" d="100"/>
        </p:scale>
        <p:origin x="-424" y="-96"/>
      </p:cViewPr>
      <p:guideLst>
        <p:guide orient="horz" pos="358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0A3E3-F468-6B45-8B0A-9A804202394F}" type="datetimeFigureOut">
              <a:rPr lang="en-US" smtClean="0"/>
              <a:pPr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8D70D-EEC2-9443-A627-74D0B6E51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6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D7BC9-45BB-E64B-8CF6-00A458FE336E}" type="datetimeFigureOut">
              <a:rPr lang="en-US" smtClean="0"/>
              <a:pPr/>
              <a:t>11/2/14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7F746-29CC-654E-8BBE-A11793B5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Review this</a:t>
            </a:r>
            <a:r>
              <a:rPr lang="en-US" b="0" baseline="0"/>
              <a:t> notation for isotopes</a:t>
            </a:r>
          </a:p>
          <a:p>
            <a:r>
              <a:rPr lang="en-US" b="1"/>
              <a:t>Correct answer: </a:t>
            </a:r>
            <a:r>
              <a:rPr lang="en-US" b="0"/>
              <a:t>B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</a:t>
            </a:r>
            <a:r>
              <a:rPr lang="en-US" b="1" baseline="0"/>
              <a:t> (when used as review of previous material)</a:t>
            </a:r>
            <a:r>
              <a:rPr lang="en-US" b="0"/>
              <a:t>: 93%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For</a:t>
            </a:r>
            <a:r>
              <a:rPr lang="en-US" i="1" baseline="0"/>
              <a:t> the follow-up discussion from the previous clicker Q.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12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Sim</a:t>
            </a:r>
            <a:r>
              <a:rPr lang="en-US" b="1" baseline="0"/>
              <a:t> directions: </a:t>
            </a:r>
            <a:r>
              <a:rPr lang="en-US" b="0"/>
              <a:t>(optional)</a:t>
            </a:r>
            <a:r>
              <a:rPr lang="en-US" b="0" baseline="0"/>
              <a:t> S</a:t>
            </a:r>
            <a:r>
              <a:rPr lang="en-US" b="0"/>
              <a:t>how nature’s abundance of</a:t>
            </a:r>
            <a:r>
              <a:rPr lang="en-US" b="0" baseline="0"/>
              <a:t> </a:t>
            </a:r>
            <a:r>
              <a:rPr lang="en-US" b="0"/>
              <a:t>Cl using the sim </a:t>
            </a:r>
            <a:r>
              <a:rPr lang="en-US" b="0" baseline="0"/>
              <a:t>with Average Atomic Mass hidden. Ask students to answer this question without consulting a periodic table.</a:t>
            </a:r>
            <a:endParaRPr lang="en-US" b="0"/>
          </a:p>
          <a:p>
            <a:r>
              <a:rPr lang="en-US" b="1"/>
              <a:t>Correct answer: </a:t>
            </a:r>
            <a:r>
              <a:rPr lang="en-US" b="0"/>
              <a:t>A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84% correct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Ask students how they arrived at their estimate of the average atomic mass. Relate this back to the value indicated on the periodic table.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0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Connect the sim to the atomic mass values shown on the periodic table,</a:t>
            </a:r>
            <a:r>
              <a:rPr lang="en-US" b="0" baseline="0"/>
              <a:t> as well as extending estimation skills to mixtures of 3 isotopes.</a:t>
            </a:r>
            <a:endParaRPr lang="en-US" b="1"/>
          </a:p>
          <a:p>
            <a:r>
              <a:rPr lang="en-US" b="1"/>
              <a:t>Correct answer: </a:t>
            </a:r>
            <a:r>
              <a:rPr lang="en-US" b="0"/>
              <a:t>A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75-77% correct when</a:t>
            </a:r>
            <a:r>
              <a:rPr lang="en-US" b="0" baseline="0"/>
              <a:t> asked either during instruction or during a pre-exam review </a:t>
            </a:r>
            <a:r>
              <a:rPr lang="en-US" b="0"/>
              <a:t>(incorrect</a:t>
            </a:r>
            <a:r>
              <a:rPr lang="en-US" b="0" baseline="0"/>
              <a:t> answers were evenly distributed among other options)</a:t>
            </a:r>
            <a:endParaRPr lang="en-US" b="0"/>
          </a:p>
          <a:p>
            <a:r>
              <a:rPr lang="en-US" b="1" baseline="0"/>
              <a:t>Follow-up discussion: </a:t>
            </a:r>
            <a:r>
              <a:rPr lang="en-US" b="0" baseline="0"/>
              <a:t>Use the sim to </a:t>
            </a:r>
            <a:r>
              <a:rPr lang="en-US" b="0"/>
              <a:t>demo a mixture</a:t>
            </a:r>
            <a:r>
              <a:rPr lang="en-US" b="0" baseline="0"/>
              <a:t> </a:t>
            </a:r>
            <a:r>
              <a:rPr lang="en-US" b="0"/>
              <a:t>starting from an even ratio of all isotopes, then showing</a:t>
            </a:r>
            <a:r>
              <a:rPr lang="en-US" b="0" baseline="0"/>
              <a:t> how the addition of more of each isotope would increase/decrease/not affect the average atomic mass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Correct answer: </a:t>
            </a:r>
            <a:r>
              <a:rPr lang="en-US" b="0"/>
              <a:t>E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74% chose option B. Only 6%</a:t>
            </a:r>
            <a:r>
              <a:rPr lang="en-US" b="0" baseline="0"/>
              <a:t> chose the correct answer on first vote.</a:t>
            </a:r>
            <a:endParaRPr lang="en-US" b="0"/>
          </a:p>
          <a:p>
            <a:r>
              <a:rPr lang="en-US" b="1" baseline="0"/>
              <a:t>Follow-up class discussion: </a:t>
            </a:r>
            <a:r>
              <a:rPr lang="en-US" b="0"/>
              <a:t>Use the sim to show that multiple</a:t>
            </a:r>
            <a:r>
              <a:rPr lang="en-US" b="0" baseline="0"/>
              <a:t> different samples could produce this average, including…</a:t>
            </a:r>
          </a:p>
          <a:p>
            <a:pPr marL="685800" lvl="1" indent="-228600">
              <a:buAutoNum type="arabicParenBoth"/>
            </a:pPr>
            <a:r>
              <a:rPr lang="en-US" b="0" baseline="0"/>
              <a:t> A sample with equal abundance of all three isotopes</a:t>
            </a:r>
          </a:p>
          <a:p>
            <a:pPr marL="685800" lvl="1" indent="-228600">
              <a:buAutoNum type="arabicParenBoth"/>
            </a:pPr>
            <a:r>
              <a:rPr lang="en-US" b="0" baseline="0"/>
              <a:t>A sample containing only Mg-25</a:t>
            </a:r>
          </a:p>
          <a:p>
            <a:pPr marL="685800" lvl="1" indent="-228600">
              <a:buAutoNum type="arabicParenBoth"/>
            </a:pPr>
            <a:r>
              <a:rPr lang="en-US" b="0" baseline="0"/>
              <a:t>A sample with no Mg-25 and an equal abundance of Mg-24 and Mg-26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/>
              <a:t>Emphasize that </a:t>
            </a:r>
            <a:r>
              <a:rPr lang="en-US" b="0" i="0" baseline="0">
                <a:solidFill>
                  <a:srgbClr val="FF0000"/>
                </a:solidFill>
              </a:rPr>
              <a:t>t</a:t>
            </a:r>
            <a:r>
              <a:rPr lang="en-US" i="0">
                <a:solidFill>
                  <a:srgbClr val="FF0000"/>
                </a:solidFill>
              </a:rPr>
              <a:t>he only thing we know from this information is that there MUST be equal amounts of </a:t>
            </a:r>
            <a:r>
              <a:rPr lang="en-US" i="0" baseline="30000">
                <a:solidFill>
                  <a:srgbClr val="FF0000"/>
                </a:solidFill>
              </a:rPr>
              <a:t>24</a:t>
            </a:r>
            <a:r>
              <a:rPr lang="en-US" i="0">
                <a:solidFill>
                  <a:srgbClr val="FF0000"/>
                </a:solidFill>
              </a:rPr>
              <a:t>Mg and </a:t>
            </a:r>
            <a:r>
              <a:rPr lang="en-US" i="0" baseline="30000">
                <a:solidFill>
                  <a:srgbClr val="FF0000"/>
                </a:solidFill>
              </a:rPr>
              <a:t>26</a:t>
            </a:r>
            <a:r>
              <a:rPr lang="en-US" i="0">
                <a:solidFill>
                  <a:srgbClr val="FF0000"/>
                </a:solidFill>
              </a:rPr>
              <a:t>Mg</a:t>
            </a:r>
            <a:r>
              <a:rPr lang="en-US" i="0" baseline="0">
                <a:solidFill>
                  <a:srgbClr val="FF0000"/>
                </a:solidFill>
              </a:rPr>
              <a:t>, and contrast this with the previous question.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>
                <a:solidFill>
                  <a:srgbClr val="FF0000"/>
                </a:solidFill>
              </a:rPr>
              <a:t>Another option for follow-up discussion would be to show one of these examples in the sim and ask students to determine one or more other examples by discussing with their neighbours.</a:t>
            </a:r>
            <a:endParaRPr lang="en-US" i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</a:t>
            </a:r>
            <a:r>
              <a:rPr lang="en-US" b="1" baseline="0"/>
              <a:t> </a:t>
            </a:r>
            <a:r>
              <a:rPr lang="en-US" b="0" baseline="0"/>
              <a:t>(1) Connect the concepts of mass number and isotopic mass. (2) Begin thinking about problems at a meta-level, answering questions about what information is needed to solve a given problem.</a:t>
            </a:r>
            <a:endParaRPr lang="en-US" b="0"/>
          </a:p>
          <a:p>
            <a:r>
              <a:rPr lang="en-US" b="1"/>
              <a:t>Correct answer:</a:t>
            </a:r>
            <a:r>
              <a:rPr lang="en-US" b="0"/>
              <a:t> A (Yes)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61% Yes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Ask students why – have them discuss the meaning of the number in the isotope symbol, and uncertainty/precision of values.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</a:t>
            </a:r>
            <a:r>
              <a:rPr lang="en-US" b="1" baseline="0"/>
              <a:t> </a:t>
            </a:r>
            <a:r>
              <a:rPr lang="en-US" b="0" baseline="0"/>
              <a:t>Ask students to think about problems at a meta-level, answering questions about what information is needed to solve a given problem.</a:t>
            </a:r>
            <a:endParaRPr lang="en-US" b="0"/>
          </a:p>
          <a:p>
            <a:r>
              <a:rPr lang="en-US" b="1"/>
              <a:t>Correct answer:</a:t>
            </a:r>
            <a:r>
              <a:rPr lang="en-US" b="0"/>
              <a:t> B (No)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 </a:t>
            </a:r>
            <a:r>
              <a:rPr lang="en-US" b="0"/>
              <a:t>81% No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Ask why this is not solvable.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</a:t>
            </a:r>
            <a:r>
              <a:rPr lang="en-US" b="1" baseline="0"/>
              <a:t> </a:t>
            </a:r>
            <a:r>
              <a:rPr lang="en-US" b="0" baseline="0"/>
              <a:t>Ask students to think about problems at a meta-level, answering questions about what information is needed to solve a given problem. </a:t>
            </a:r>
            <a:endParaRPr lang="en-US" b="0"/>
          </a:p>
          <a:p>
            <a:r>
              <a:rPr lang="en-US" b="1"/>
              <a:t>Correct answer:</a:t>
            </a:r>
            <a:r>
              <a:rPr lang="en-US" b="0"/>
              <a:t> B (No)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71% no when asked</a:t>
            </a:r>
            <a:r>
              <a:rPr lang="en-US" b="0" baseline="0"/>
              <a:t> as a pre-exam review</a:t>
            </a:r>
            <a:endParaRPr lang="en-US" b="0"/>
          </a:p>
          <a:p>
            <a:r>
              <a:rPr lang="en-US" b="1" baseline="0"/>
              <a:t>Follow-up discussion: </a:t>
            </a:r>
            <a:r>
              <a:rPr lang="en-US" b="0" baseline="0"/>
              <a:t>Ask students for counterexamples – e.g. If the average mass is close to the middle isotope, we cannot be certain. Use the sim to build counterexample samples that have the same average mass.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</a:t>
            </a:r>
            <a:r>
              <a:rPr lang="en-US" b="1" baseline="0"/>
              <a:t> </a:t>
            </a:r>
            <a:r>
              <a:rPr lang="en-US" b="0" baseline="0"/>
              <a:t>Ask students to think about problems at a meta-level, answering questions about whether the information given is sufficient to solve a given problem.</a:t>
            </a:r>
            <a:endParaRPr lang="en-US" b="0"/>
          </a:p>
          <a:p>
            <a:r>
              <a:rPr lang="en-US" b="1"/>
              <a:t>Correct answer:</a:t>
            </a:r>
            <a:r>
              <a:rPr lang="en-US" b="0"/>
              <a:t> C</a:t>
            </a:r>
          </a:p>
          <a:p>
            <a:r>
              <a:rPr lang="en-US" b="1" baseline="0"/>
              <a:t>Follow-up discussion: </a:t>
            </a:r>
            <a:r>
              <a:rPr lang="en-US" b="0" baseline="0"/>
              <a:t>Use the simulation to show where the average atomic mass lies on a number line between 36 and 40 amu. Show how adding more of a given isotope affects the average atomic mass. Ask students what external resource they would use to find the average atomic mass of a ‘naturally occurring sample’ (i.e. periodic table).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</a:t>
            </a:r>
            <a:r>
              <a:rPr lang="en-US" b="1" baseline="0"/>
              <a:t>:</a:t>
            </a:r>
            <a:r>
              <a:rPr lang="en-US" b="0" baseline="0"/>
              <a:t> Connect the numbers and units in simulation to the periodic table and common units used in chemistry. This question was asked as a review later in the semester, after students had been exposed to both average atomic mass (in this sim) and molar mass. </a:t>
            </a:r>
            <a:endParaRPr lang="en-US" b="0"/>
          </a:p>
          <a:p>
            <a:r>
              <a:rPr lang="en-US" b="1"/>
              <a:t>Correct answer: </a:t>
            </a:r>
            <a:r>
              <a:rPr lang="en-US" b="0"/>
              <a:t>E (i.e. A and D)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54% said</a:t>
            </a:r>
            <a:r>
              <a:rPr lang="en-US" b="0" baseline="0"/>
              <a:t> E (next highest was 36% B).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/>
              <a:t>Follow-up discussion: </a:t>
            </a:r>
            <a:r>
              <a:rPr lang="en-US" b="0" baseline="0"/>
              <a:t>Ask students which answers they chose if they said E (if your clicker system allows for multiple response, you could ask them to select all that apply). Note that some of the students who choose E may think that 1 amu = 1 gram, and that B and C are both correct. Discuss the relative sizes of grams and amus. Optionally, discuss that both are defined units based on C-12, which is why 1 amu/atom = 1 g/mol.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1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baseline="0"/>
              <a:t>Follow-up discussion to previous clicker Q</a:t>
            </a:r>
            <a:endParaRPr lang="en-US" b="0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3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Review the relationship</a:t>
            </a:r>
            <a:r>
              <a:rPr lang="en-US" b="0" baseline="0"/>
              <a:t> between isotopes before discussing average atomic mass</a:t>
            </a:r>
            <a:endParaRPr lang="en-US" b="0"/>
          </a:p>
          <a:p>
            <a:r>
              <a:rPr lang="en-US" b="1"/>
              <a:t>Correct answer: </a:t>
            </a:r>
            <a:r>
              <a:rPr lang="en-US" b="0"/>
              <a:t>C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</a:t>
            </a:r>
            <a:r>
              <a:rPr lang="en-US" b="1" baseline="0"/>
              <a:t> (when used as review of previous material)</a:t>
            </a:r>
            <a:r>
              <a:rPr lang="en-US" b="0"/>
              <a:t>: 88%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5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Sim</a:t>
            </a:r>
            <a:r>
              <a:rPr lang="en-US" b="1" baseline="0"/>
              <a:t> directions:</a:t>
            </a:r>
            <a:r>
              <a:rPr lang="en-US" b="0" baseline="0"/>
              <a:t> (optional) </a:t>
            </a:r>
            <a:r>
              <a:rPr lang="en-US" b="0"/>
              <a:t>Close the Average atomic mass feature in the 2</a:t>
            </a:r>
            <a:r>
              <a:rPr lang="en-US" b="0" baseline="30000"/>
              <a:t>nd</a:t>
            </a:r>
            <a:r>
              <a:rPr lang="en-US" b="0"/>
              <a:t> tab of the sim, and use sim (2</a:t>
            </a:r>
            <a:r>
              <a:rPr lang="en-US" b="0" baseline="30000"/>
              <a:t>nd</a:t>
            </a:r>
            <a:r>
              <a:rPr lang="en-US" b="0" baseline="0"/>
              <a:t> tab) to build this sample</a:t>
            </a:r>
          </a:p>
          <a:p>
            <a:r>
              <a:rPr lang="en-US" b="1"/>
              <a:t>Correct answer: </a:t>
            </a:r>
            <a:r>
              <a:rPr lang="en-US" b="0"/>
              <a:t>C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100% correct (incorrect</a:t>
            </a:r>
            <a:r>
              <a:rPr lang="en-US" b="0" baseline="0"/>
              <a:t> options were based on</a:t>
            </a:r>
            <a:r>
              <a:rPr lang="en-US" dirty="0" smtClean="0"/>
              <a:t> total</a:t>
            </a:r>
            <a:r>
              <a:rPr lang="en-US" baseline="0" dirty="0" smtClean="0"/>
              <a:t> mass, one of the isotopes, and the value on periodic table)</a:t>
            </a:r>
            <a:endParaRPr lang="en-US" b="1" baseline="0"/>
          </a:p>
          <a:p>
            <a:r>
              <a:rPr lang="en-US" b="1" baseline="0"/>
              <a:t>Follow-up discussion:</a:t>
            </a:r>
            <a:r>
              <a:rPr lang="en-US" b="0" i="1" baseline="0"/>
              <a:t> See next slide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9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/>
              <a:t>Follow-up discussion to previous clicker Q:</a:t>
            </a:r>
            <a:r>
              <a:rPr lang="en-US" b="0" i="1" baseline="0"/>
              <a:t> </a:t>
            </a:r>
          </a:p>
          <a:p>
            <a:pPr marL="228600" indent="-228600">
              <a:buAutoNum type="arabicPeriod"/>
            </a:pPr>
            <a:r>
              <a:rPr lang="en-US" b="0" i="1" baseline="0"/>
              <a:t>Note that when students were asked how they got their answer, they more often use the actual number of atoms of each, divided by the total, instead of using percentages.</a:t>
            </a:r>
          </a:p>
          <a:p>
            <a:pPr marL="228600" indent="-228600">
              <a:buAutoNum type="arabicPeriod"/>
            </a:pPr>
            <a:r>
              <a:rPr lang="en-US" b="0" i="1" baseline="0"/>
              <a:t>Can also </a:t>
            </a:r>
            <a:r>
              <a:rPr lang="en-US" b="0" i="1" baseline="0" dirty="0" smtClean="0"/>
              <a:t>u</a:t>
            </a:r>
            <a:r>
              <a:rPr lang="en-US" i="1" dirty="0" smtClean="0"/>
              <a:t>se </a:t>
            </a:r>
            <a:r>
              <a:rPr lang="en-US" i="1" baseline="0" dirty="0" smtClean="0"/>
              <a:t>the simulation to discuss the difference between isotopic mass</a:t>
            </a:r>
            <a:r>
              <a:rPr lang="en-US" i="1" dirty="0" smtClean="0"/>
              <a:t> and mass number</a:t>
            </a:r>
            <a:r>
              <a:rPr lang="en-US" i="1" baseline="0" dirty="0" smtClean="0"/>
              <a:t>. Dragging any single isotope into the box on the 2</a:t>
            </a:r>
            <a:r>
              <a:rPr lang="en-US" i="1" baseline="30000" dirty="0" smtClean="0"/>
              <a:t>nd</a:t>
            </a:r>
            <a:r>
              <a:rPr lang="en-US" i="1" baseline="0" dirty="0" smtClean="0"/>
              <a:t> tab will give you the isotopic mass to 5 decimal places.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/>
              <a:t>Sim</a:t>
            </a:r>
            <a:r>
              <a:rPr lang="en-US" b="1" baseline="0"/>
              <a:t> directions:</a:t>
            </a:r>
            <a:r>
              <a:rPr lang="en-US" b="0" baseline="0"/>
              <a:t> (optional) </a:t>
            </a:r>
            <a:r>
              <a:rPr lang="en-US" b="0"/>
              <a:t>Close the Average atomic mass feature in the 2</a:t>
            </a:r>
            <a:r>
              <a:rPr lang="en-US" b="0" baseline="30000"/>
              <a:t>nd</a:t>
            </a:r>
            <a:r>
              <a:rPr lang="en-US" b="0"/>
              <a:t> tab of the sim, and use sim (2</a:t>
            </a:r>
            <a:r>
              <a:rPr lang="en-US" b="0" baseline="30000"/>
              <a:t>nd</a:t>
            </a:r>
            <a:r>
              <a:rPr lang="en-US" b="0" baseline="0"/>
              <a:t> tab) to build this sample</a:t>
            </a:r>
          </a:p>
          <a:p>
            <a:r>
              <a:rPr lang="en-US" b="1"/>
              <a:t>Correct answer: </a:t>
            </a:r>
            <a:r>
              <a:rPr lang="en-US" b="0"/>
              <a:t>C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Ranged</a:t>
            </a:r>
            <a:r>
              <a:rPr lang="en-US" b="0" baseline="0"/>
              <a:t> from 60-80</a:t>
            </a:r>
            <a:r>
              <a:rPr lang="en-US" b="0"/>
              <a:t>% correct (2</a:t>
            </a:r>
            <a:r>
              <a:rPr lang="en-US" b="0" baseline="30000"/>
              <a:t>nd</a:t>
            </a:r>
            <a:r>
              <a:rPr lang="en-US" b="0"/>
              <a:t> most</a:t>
            </a:r>
            <a:r>
              <a:rPr lang="en-US" b="0" baseline="0"/>
              <a:t> popular choice was</a:t>
            </a:r>
            <a:r>
              <a:rPr lang="en-US" b="0"/>
              <a:t> B</a:t>
            </a:r>
            <a:r>
              <a:rPr lang="en-US" baseline="0" dirty="0" smtClean="0"/>
              <a:t>)</a:t>
            </a:r>
            <a:endParaRPr lang="en-US" b="1" baseline="0"/>
          </a:p>
          <a:p>
            <a:r>
              <a:rPr lang="en-US" b="1" baseline="0"/>
              <a:t>Follow-up discussion:</a:t>
            </a:r>
            <a:r>
              <a:rPr lang="en-US" b="0" i="1" baseline="0"/>
              <a:t> See next slide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/>
              <a:t>Follow-up discussion to previous clicker Q: </a:t>
            </a:r>
            <a:r>
              <a:rPr lang="en-US" b="0" i="1" baseline="0"/>
              <a:t>Can use this discussion question to connect averages calculated using number of atoms (which students typically find much easier) vs. % composition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0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 </a:t>
            </a:r>
            <a:r>
              <a:rPr lang="en-US" b="0"/>
              <a:t>Introduce students to the</a:t>
            </a:r>
            <a:r>
              <a:rPr lang="en-US" b="0" baseline="0"/>
              <a:t> information contained in a weighted average</a:t>
            </a:r>
            <a:endParaRPr lang="en-US" b="0"/>
          </a:p>
          <a:p>
            <a:r>
              <a:rPr lang="en-US" b="1"/>
              <a:t>Sim</a:t>
            </a:r>
            <a:r>
              <a:rPr lang="en-US" b="1" baseline="0"/>
              <a:t> directions: </a:t>
            </a:r>
            <a:r>
              <a:rPr lang="en-US" b="0"/>
              <a:t>Use</a:t>
            </a:r>
            <a:r>
              <a:rPr lang="en-US" b="0" baseline="0"/>
              <a:t> the sim (2</a:t>
            </a:r>
            <a:r>
              <a:rPr lang="en-US" b="0" baseline="30000"/>
              <a:t>nd</a:t>
            </a:r>
            <a:r>
              <a:rPr lang="en-US" b="0" baseline="0"/>
              <a:t> tab) </a:t>
            </a:r>
            <a:r>
              <a:rPr lang="en-US" b="0"/>
              <a:t>to build sample 1, with the % composition CLOSED. </a:t>
            </a:r>
          </a:p>
          <a:p>
            <a:r>
              <a:rPr lang="en-US" b="1"/>
              <a:t>Class discussion:</a:t>
            </a:r>
            <a:r>
              <a:rPr lang="en-US" b="0" baseline="0"/>
              <a:t> Why is the average atomic mass is closer to Li-6 or Li-7. Then continue to clicker Q on next slide.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7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Goal:</a:t>
            </a:r>
            <a:r>
              <a:rPr lang="en-US" b="0" baseline="0"/>
              <a:t> Relate average atomic mass to relative abundance or percent composition (rather than absolute numbers of atoms)</a:t>
            </a:r>
            <a:endParaRPr lang="en-US" b="0"/>
          </a:p>
          <a:p>
            <a:r>
              <a:rPr lang="en-US" b="1"/>
              <a:t>Sim</a:t>
            </a:r>
            <a:r>
              <a:rPr lang="en-US" b="1" baseline="0"/>
              <a:t> directions: </a:t>
            </a:r>
            <a:r>
              <a:rPr lang="en-US" b="0"/>
              <a:t>Close the Average atomic mass in the sim, and Use sim (2</a:t>
            </a:r>
            <a:r>
              <a:rPr lang="en-US" b="0" baseline="30000"/>
              <a:t>nd</a:t>
            </a:r>
            <a:r>
              <a:rPr lang="en-US" b="0" baseline="0"/>
              <a:t> tab) to build sample 2 from sample 1 by adding more atoms</a:t>
            </a:r>
          </a:p>
          <a:p>
            <a:r>
              <a:rPr lang="en-US" b="1"/>
              <a:t>Correct answer: </a:t>
            </a:r>
            <a:r>
              <a:rPr lang="en-US" b="0"/>
              <a:t>B</a:t>
            </a:r>
          </a:p>
          <a:p>
            <a:r>
              <a:rPr lang="en-US" b="1"/>
              <a:t>Representative</a:t>
            </a:r>
            <a:r>
              <a:rPr lang="en-US" b="1" baseline="0"/>
              <a:t> </a:t>
            </a:r>
            <a:r>
              <a:rPr lang="en-US" b="1"/>
              <a:t>results from pre-general chemistry:</a:t>
            </a:r>
            <a:r>
              <a:rPr lang="en-US" b="0"/>
              <a:t> 68% correct (25%</a:t>
            </a:r>
            <a:r>
              <a:rPr lang="en-US" b="0" baseline="0"/>
              <a:t> selected A)</a:t>
            </a:r>
            <a:endParaRPr lang="en-US" b="1" baseline="0"/>
          </a:p>
          <a:p>
            <a:r>
              <a:rPr lang="en-US" b="1" baseline="0"/>
              <a:t>Follow-up discussion: </a:t>
            </a:r>
            <a:r>
              <a:rPr lang="en-US" b="0" baseline="0"/>
              <a:t>After discussing how students chose their answer (B was the majority answer), use the sim to show the average atomic mass, and then open the % composition, to show both samples at 60/40%. Then show the next slide for a different representation of both samples having the same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7F746-29CC-654E-8BBE-A11793B5D9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7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C9B9-E495-E446-B71F-B8E2012C2206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63F4-0A84-AD40-882B-45E741B7FC33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674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77C0-19ED-4E47-8E18-F22CAA99A539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55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F799-3B3E-E24A-93E4-C9A13F6B4710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3902-C89D-904B-BBB0-908C82FA7999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81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E4A7-EC23-C649-811D-C25BC4261619}" type="datetime1"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793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D52B-5F71-AB44-A468-FF5D6E9C062F}" type="datetime1"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708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953-B617-1C40-B1F3-CDF47BD6F45D}" type="datetime1"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03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0E7B-C69D-E54C-A80A-64F5A539CCAF}" type="datetime1"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32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34AB-4252-D544-9423-0C0E493E0C4C}" type="datetime1"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81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7D71-E3F8-AF48-A7E5-2334D7A639BB}" type="datetime1"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52401" y="6143208"/>
            <a:ext cx="8995947" cy="719580"/>
            <a:chOff x="152401" y="6126275"/>
            <a:chExt cx="8995947" cy="7195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2401" y="6728928"/>
              <a:ext cx="764920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 descr="phet-logo-on-white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85" t="27567" r="15751" b="26499"/>
            <a:stretch/>
          </p:blipFill>
          <p:spPr>
            <a:xfrm>
              <a:off x="7801610" y="6126275"/>
              <a:ext cx="1346738" cy="719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479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1489-F5CF-D841-A0BD-754CAC54E5C1}" type="datetime1"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Chem 1021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811C-5F50-4F1D-9807-6E8C7C634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6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1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u="none" dirty="0"/>
              <a:t>Clicker Questions for </a:t>
            </a:r>
            <a:br>
              <a:rPr lang="en-US" b="0" u="none" dirty="0"/>
            </a:br>
            <a:r>
              <a:rPr lang="en-US" b="0" i="1" u="none" dirty="0"/>
              <a:t>Isotopes and Atomic Mass</a:t>
            </a:r>
          </a:p>
        </p:txBody>
      </p:sp>
      <p:pic>
        <p:nvPicPr>
          <p:cNvPr id="6" name="Picture 5" descr="PhET_Logo_taglineblack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2" y="206234"/>
            <a:ext cx="2659529" cy="1249172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457201" y="3942986"/>
            <a:ext cx="8686799" cy="2345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AUTHORS: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Yuen-</a:t>
            </a:r>
            <a:r>
              <a:rPr lang="en-US" sz="1800" dirty="0" err="1" smtClean="0">
                <a:solidFill>
                  <a:schemeClr val="tx1"/>
                </a:solidFill>
              </a:rPr>
              <a:t>ying</a:t>
            </a:r>
            <a:r>
              <a:rPr lang="en-US" sz="1800" dirty="0" smtClean="0">
                <a:solidFill>
                  <a:schemeClr val="tx1"/>
                </a:solidFill>
              </a:rPr>
              <a:t> Carpenter (University of Colorado Boulder)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Robert Parson (University of Colorado Boulder)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Trish </a:t>
            </a:r>
            <a:r>
              <a:rPr lang="en-US" sz="1800" dirty="0" err="1" smtClean="0">
                <a:solidFill>
                  <a:schemeClr val="tx1"/>
                </a:solidFill>
              </a:rPr>
              <a:t>Loeblein</a:t>
            </a:r>
            <a:r>
              <a:rPr lang="en-US" sz="1800" dirty="0" smtClean="0">
                <a:solidFill>
                  <a:schemeClr val="tx1"/>
                </a:solidFill>
              </a:rPr>
              <a:t> (University of Colorado Boulder)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COURSE: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Introductory Chemistry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COPYRIGHT: </a:t>
            </a:r>
            <a:r>
              <a:rPr lang="en-US" sz="1800" dirty="0" smtClean="0">
                <a:solidFill>
                  <a:schemeClr val="tx1"/>
                </a:solidFill>
              </a:rPr>
              <a:t>This work is licensed under a </a:t>
            </a:r>
            <a:r>
              <a:rPr lang="en-US" sz="1800" u="sng" dirty="0" smtClean="0">
                <a:hlinkClick r:id="rId3"/>
              </a:rPr>
              <a:t>Creative Commons Attribution 4.0 International License</a:t>
            </a:r>
            <a:r>
              <a:rPr lang="en-US" sz="1800" dirty="0" smtClean="0"/>
              <a:t>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3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-5406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0" i="1" u="none"/>
              <a:t>To figure this out, let’s start with some small samples…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114893"/>
              </p:ext>
            </p:extLst>
          </p:nvPr>
        </p:nvGraphicFramePr>
        <p:xfrm>
          <a:off x="-2704441" y="1026129"/>
          <a:ext cx="14612559" cy="344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Document" r:id="rId4" imgW="6096000" imgH="1435100" progId="Word.Document.12">
                  <p:embed/>
                </p:oleObj>
              </mc:Choice>
              <mc:Fallback>
                <p:oleObj name="Document" r:id="rId4" imgW="6096000" imgH="1435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704441" y="1026129"/>
                        <a:ext cx="14612559" cy="3441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04235"/>
            <a:ext cx="8229600" cy="212192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i="1"/>
              <a:t>Will the average atomic mass of sample 2 be…</a:t>
            </a:r>
          </a:p>
          <a:p>
            <a:pPr marL="0" indent="0">
              <a:buFont typeface="Arial" pitchFamily="34" charset="0"/>
              <a:buNone/>
            </a:pPr>
            <a:endParaRPr lang="en-US" sz="210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/>
              <a:t>More than Sample 1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/>
              <a:t>Same as Sample 1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/>
              <a:t>Less than Sample 1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/>
              <a:t>I don’t know how to determine this.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87883" y="2973294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Times"/>
                <a:cs typeface="Times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3109" y="2303929"/>
            <a:ext cx="1518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"/>
                <a:cs typeface="Times"/>
              </a:rPr>
              <a:t>6.41548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3103" y="1795934"/>
            <a:ext cx="115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Mass of 1 atom</a:t>
            </a:r>
          </a:p>
          <a:p>
            <a:r>
              <a:rPr lang="en-US" sz="1200"/>
              <a:t> = 7.01600 amu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7856" y="1769040"/>
            <a:ext cx="115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Mass of 1 atom</a:t>
            </a:r>
          </a:p>
          <a:p>
            <a:r>
              <a:rPr lang="en-US" sz="1200"/>
              <a:t> = 6.01512 amu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9152" y="4936560"/>
            <a:ext cx="2698377" cy="2928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4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4-09-16 at 9.02.38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77"/>
          <a:stretch/>
        </p:blipFill>
        <p:spPr>
          <a:xfrm>
            <a:off x="1364502" y="319739"/>
            <a:ext cx="6808321" cy="5761318"/>
          </a:xfrm>
          <a:prstGeom prst="rect">
            <a:avLst/>
          </a:prstGeom>
          <a:ln w="38100" cmpd="sng">
            <a:solidFill>
              <a:srgbClr val="0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574118" y="493059"/>
            <a:ext cx="135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Sample 2</a:t>
            </a:r>
          </a:p>
        </p:txBody>
      </p:sp>
      <p:sp>
        <p:nvSpPr>
          <p:cNvPr id="7" name="Right Triangle 6"/>
          <p:cNvSpPr/>
          <p:nvPr/>
        </p:nvSpPr>
        <p:spPr>
          <a:xfrm flipH="1">
            <a:off x="1434352" y="388470"/>
            <a:ext cx="6708588" cy="5647765"/>
          </a:xfrm>
          <a:prstGeom prst="rtTriangle">
            <a:avLst/>
          </a:prstGeom>
          <a:solidFill>
            <a:srgbClr val="3366FF">
              <a:alpha val="34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78400" y="4007223"/>
            <a:ext cx="2924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Equal to Sample 1</a:t>
            </a:r>
          </a:p>
          <a:p>
            <a:r>
              <a:rPr lang="en-US" sz="2400"/>
              <a:t>6.41548 amu average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5506" y="1305859"/>
            <a:ext cx="2924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Equal to Sample 1</a:t>
            </a:r>
          </a:p>
          <a:p>
            <a:r>
              <a:rPr lang="en-US" sz="2400"/>
              <a:t>6.41548 amu average</a:t>
            </a:r>
          </a:p>
        </p:txBody>
      </p:sp>
    </p:spTree>
    <p:extLst>
      <p:ext uri="{BB962C8B-B14F-4D97-AF65-F5344CB8AC3E}">
        <p14:creationId xmlns:p14="http://schemas.microsoft.com/office/powerpoint/2010/main" val="24443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9529" y="431803"/>
            <a:ext cx="8037951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cs typeface="Times New Roman"/>
              </a:rPr>
              <a:t>In nature, chlorine has the following composition:</a:t>
            </a:r>
          </a:p>
          <a:p>
            <a:pPr marL="0" indent="0">
              <a:buNone/>
            </a:pPr>
            <a:endParaRPr lang="en-US" sz="2200">
              <a:cs typeface="Times New Roman"/>
            </a:endParaRPr>
          </a:p>
          <a:p>
            <a:pPr marL="0" indent="0">
              <a:buNone/>
            </a:pPr>
            <a:endParaRPr lang="en-US" sz="2200">
              <a:cs typeface="Times New Roman"/>
            </a:endParaRPr>
          </a:p>
          <a:p>
            <a:pPr marL="0" indent="0">
              <a:buNone/>
            </a:pPr>
            <a:endParaRPr lang="en-US" sz="2200">
              <a:cs typeface="Times New Roman"/>
            </a:endParaRPr>
          </a:p>
          <a:p>
            <a:pPr marL="0" indent="0">
              <a:buNone/>
            </a:pPr>
            <a:endParaRPr lang="en-US" sz="2200">
              <a:cs typeface="Times New Roman"/>
            </a:endParaRPr>
          </a:p>
          <a:p>
            <a:pPr marL="0" indent="0">
              <a:buNone/>
            </a:pPr>
            <a:endParaRPr lang="en-US" sz="2200">
              <a:cs typeface="Times New Roman"/>
            </a:endParaRPr>
          </a:p>
          <a:p>
            <a:pPr marL="0" indent="0">
              <a:buNone/>
            </a:pPr>
            <a:endParaRPr lang="en-US" sz="1600">
              <a:cs typeface="Times New Roman"/>
            </a:endParaRPr>
          </a:p>
          <a:p>
            <a:pPr marL="0" indent="0">
              <a:buNone/>
            </a:pPr>
            <a:r>
              <a:rPr lang="en-US" sz="2400">
                <a:cs typeface="Times New Roman"/>
              </a:rPr>
              <a:t>The average atomic mass of a natural sample of chlorine is…</a:t>
            </a:r>
            <a:endParaRPr lang="en-US" sz="2400"/>
          </a:p>
          <a:p>
            <a:endParaRPr lang="en-US"/>
          </a:p>
        </p:txBody>
      </p:sp>
      <p:pic>
        <p:nvPicPr>
          <p:cNvPr id="8" name="Picture 7" descr="Screen Shot 2014-09-16 at 4.38.07 PM.png"/>
          <p:cNvPicPr>
            <a:picLocks noChangeAspect="1"/>
          </p:cNvPicPr>
          <p:nvPr/>
        </p:nvPicPr>
        <p:blipFill rotWithShape="1"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2" t="25013" r="10199"/>
          <a:stretch/>
        </p:blipFill>
        <p:spPr>
          <a:xfrm>
            <a:off x="612587" y="3593244"/>
            <a:ext cx="7859059" cy="2069456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4267796" y="4586935"/>
            <a:ext cx="485289" cy="418353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238785" y="4589923"/>
            <a:ext cx="485289" cy="418353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365538" y="4577970"/>
            <a:ext cx="485289" cy="418353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466353" y="5005288"/>
            <a:ext cx="2121647" cy="1195294"/>
          </a:xfrm>
          <a:prstGeom prst="roundRect">
            <a:avLst/>
          </a:prstGeom>
          <a:ln w="38100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About </a:t>
            </a:r>
          </a:p>
          <a:p>
            <a:pPr algn="ctr"/>
            <a:r>
              <a:rPr lang="en-US" sz="2400"/>
              <a:t>36 amu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118" y="4918630"/>
            <a:ext cx="5009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09342" y="4993336"/>
            <a:ext cx="2611717" cy="1207246"/>
          </a:xfrm>
          <a:prstGeom prst="roundRect">
            <a:avLst/>
          </a:prstGeom>
          <a:ln w="38100" cmpd="sng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Between </a:t>
            </a:r>
          </a:p>
          <a:p>
            <a:pPr algn="ctr"/>
            <a:r>
              <a:rPr lang="en-US" sz="2400"/>
              <a:t>36-37 amu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69107" y="4918630"/>
            <a:ext cx="4207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chemeClr val="accent5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4095" y="5011265"/>
            <a:ext cx="2611717" cy="1189317"/>
          </a:xfrm>
          <a:prstGeom prst="roundRect">
            <a:avLst/>
          </a:prstGeom>
          <a:ln w="3810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Between </a:t>
            </a:r>
          </a:p>
          <a:p>
            <a:pPr algn="ctr"/>
            <a:r>
              <a:rPr lang="en-US" sz="2400"/>
              <a:t>35-36 amu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3860" y="4918630"/>
            <a:ext cx="463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chemeClr val="accent3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21" name="Picture 20" descr="Screen Shot 2014-09-30 at 4.53.1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71" y="1043581"/>
            <a:ext cx="4938162" cy="198947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77152" y="5145740"/>
            <a:ext cx="1562848" cy="9353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Neon has three naturally occurring isotopes: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aseline="30000"/>
              <a:t>20</a:t>
            </a:r>
            <a:r>
              <a:rPr lang="en-US"/>
              <a:t>Ne	19.992 amu</a:t>
            </a:r>
          </a:p>
          <a:p>
            <a:pPr marL="0" indent="0" algn="ctr">
              <a:buNone/>
            </a:pPr>
            <a:r>
              <a:rPr lang="en-US" baseline="30000"/>
              <a:t>21</a:t>
            </a:r>
            <a:r>
              <a:rPr lang="en-US"/>
              <a:t>Ne 	20.994 amu</a:t>
            </a:r>
          </a:p>
          <a:p>
            <a:pPr marL="0" indent="0" algn="ctr">
              <a:buNone/>
            </a:pPr>
            <a:r>
              <a:rPr lang="en-US" baseline="30000"/>
              <a:t>22</a:t>
            </a:r>
            <a:r>
              <a:rPr lang="en-US"/>
              <a:t>Ne 	21.991 amu</a:t>
            </a:r>
          </a:p>
          <a:p>
            <a:pPr marL="0" indent="0" algn="ctr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Which isotope has the highest natural abundance?</a:t>
            </a:r>
          </a:p>
          <a:p>
            <a:endParaRPr lang="en-US"/>
          </a:p>
          <a:p>
            <a:pPr marL="514350" indent="-514350">
              <a:buAutoNum type="alphaLcPeriod"/>
            </a:pPr>
            <a:r>
              <a:rPr lang="en-US" baseline="30000"/>
              <a:t>20</a:t>
            </a:r>
            <a:r>
              <a:rPr lang="en-US"/>
              <a:t>Ne</a:t>
            </a:r>
          </a:p>
          <a:p>
            <a:pPr marL="514350" indent="-514350">
              <a:buAutoNum type="alphaLcPeriod"/>
            </a:pPr>
            <a:r>
              <a:rPr lang="en-US" baseline="30000"/>
              <a:t>21</a:t>
            </a:r>
            <a:r>
              <a:rPr lang="en-US"/>
              <a:t>Ne</a:t>
            </a:r>
          </a:p>
          <a:p>
            <a:pPr marL="514350" indent="-514350">
              <a:buAutoNum type="alphaLcPeriod"/>
            </a:pPr>
            <a:r>
              <a:rPr lang="en-US" baseline="30000"/>
              <a:t>22</a:t>
            </a:r>
            <a:r>
              <a:rPr lang="en-US"/>
              <a:t>Ne</a:t>
            </a:r>
          </a:p>
          <a:p>
            <a:pPr marL="514350" indent="-514350">
              <a:buAutoNum type="alphaLcPeriod" startAt="4"/>
            </a:pPr>
            <a:r>
              <a:rPr lang="en-US"/>
              <a:t>All isotopes have the same abundance</a:t>
            </a:r>
          </a:p>
          <a:p>
            <a:pPr marL="514350" indent="-514350">
              <a:buAutoNum type="alphaLcPeriod" startAt="4"/>
            </a:pPr>
            <a:r>
              <a:rPr lang="en-US"/>
              <a:t>Impossible to tell from this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391400" y="381000"/>
            <a:ext cx="1295400" cy="1676400"/>
          </a:xfrm>
          <a:prstGeom prst="rect">
            <a:avLst/>
          </a:prstGeom>
          <a:solidFill>
            <a:srgbClr val="FFD88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20.18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328" y="3705411"/>
            <a:ext cx="1637554" cy="451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Magnesium has three naturally occurring isotopes: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aseline="30000"/>
              <a:t>24</a:t>
            </a:r>
            <a:r>
              <a:rPr lang="en-US"/>
              <a:t>Mg	23.985 amu</a:t>
            </a:r>
          </a:p>
          <a:p>
            <a:pPr marL="0" indent="0" algn="ctr">
              <a:buNone/>
            </a:pPr>
            <a:r>
              <a:rPr lang="en-US" baseline="30000"/>
              <a:t>25</a:t>
            </a:r>
            <a:r>
              <a:rPr lang="en-US"/>
              <a:t>Mg 	24.986 amu</a:t>
            </a:r>
          </a:p>
          <a:p>
            <a:pPr marL="0" indent="0" algn="ctr">
              <a:buNone/>
            </a:pPr>
            <a:r>
              <a:rPr lang="en-US" baseline="30000"/>
              <a:t>26</a:t>
            </a:r>
            <a:r>
              <a:rPr lang="en-US"/>
              <a:t>Mg 	25.983 amu</a:t>
            </a:r>
          </a:p>
          <a:p>
            <a:pPr marL="0" indent="0" algn="ctr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In a sample with an average atomic mass of 24.98 amu, </a:t>
            </a:r>
          </a:p>
          <a:p>
            <a:pPr marL="0" indent="0">
              <a:buNone/>
            </a:pPr>
            <a:r>
              <a:rPr lang="en-US" b="1"/>
              <a:t>which isotope is the most abundant?</a:t>
            </a:r>
          </a:p>
          <a:p>
            <a:endParaRPr lang="en-US"/>
          </a:p>
          <a:p>
            <a:pPr marL="514350" indent="-514350">
              <a:buAutoNum type="alphaLcPeriod"/>
            </a:pPr>
            <a:r>
              <a:rPr lang="en-US" baseline="30000"/>
              <a:t>24</a:t>
            </a:r>
            <a:r>
              <a:rPr lang="en-US"/>
              <a:t>Mg</a:t>
            </a:r>
          </a:p>
          <a:p>
            <a:pPr marL="514350" indent="-514350">
              <a:buAutoNum type="alphaLcPeriod"/>
            </a:pPr>
            <a:r>
              <a:rPr lang="en-US" baseline="30000"/>
              <a:t>25</a:t>
            </a:r>
            <a:r>
              <a:rPr lang="en-US"/>
              <a:t>Mg</a:t>
            </a:r>
          </a:p>
          <a:p>
            <a:pPr marL="514350" indent="-514350">
              <a:buAutoNum type="alphaLcPeriod"/>
            </a:pPr>
            <a:r>
              <a:rPr lang="en-US" baseline="30000"/>
              <a:t>26</a:t>
            </a:r>
            <a:r>
              <a:rPr lang="en-US"/>
              <a:t>Mg</a:t>
            </a:r>
          </a:p>
          <a:p>
            <a:pPr marL="514350" indent="-514350">
              <a:buAutoNum type="alphaLcPeriod" startAt="4"/>
            </a:pPr>
            <a:r>
              <a:rPr lang="en-US"/>
              <a:t>All isotopes have the same abundance</a:t>
            </a:r>
          </a:p>
          <a:p>
            <a:pPr marL="514350" indent="-514350">
              <a:buAutoNum type="alphaLcPeriod" startAt="4"/>
            </a:pPr>
            <a:r>
              <a:rPr lang="en-US"/>
              <a:t>Impossible to tell from this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150" y="5056090"/>
            <a:ext cx="5148731" cy="382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9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Neon has three naturally occurring isotopes:</a:t>
            </a:r>
          </a:p>
          <a:p>
            <a:pPr marL="0" indent="0">
              <a:buNone/>
            </a:pP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</a:t>
            </a: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 	</a:t>
            </a: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 	</a:t>
            </a:r>
          </a:p>
          <a:p>
            <a:pPr marL="0" indent="0" algn="ctr">
              <a:buNone/>
            </a:pP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Which isotope has the highest natural abundance?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solidFill>
                  <a:srgbClr val="0000FF"/>
                </a:solidFill>
              </a:rPr>
              <a:t>Can we answer the question without being given the exact isotopic masses?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Yes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7391400" y="381000"/>
            <a:ext cx="1295400" cy="1676400"/>
          </a:xfrm>
          <a:prstGeom prst="rect">
            <a:avLst/>
          </a:prstGeom>
          <a:solidFill>
            <a:srgbClr val="FFD88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20.18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2681" y="5011267"/>
            <a:ext cx="1189319" cy="382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2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Neon has three naturally occurring isotopes:</a:t>
            </a:r>
          </a:p>
          <a:p>
            <a:pPr marL="0" indent="0">
              <a:buNone/>
            </a:pP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</a:t>
            </a: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 	</a:t>
            </a:r>
          </a:p>
          <a:p>
            <a:pPr marL="0" indent="0" algn="ctr">
              <a:buNone/>
            </a:pPr>
            <a:r>
              <a:rPr lang="en-US" sz="24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 	</a:t>
            </a:r>
          </a:p>
          <a:p>
            <a:pPr marL="0" indent="0" algn="ctr">
              <a:buNone/>
            </a:pP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Which isotope has the highest abundance </a:t>
            </a:r>
            <a:r>
              <a:rPr lang="en-US" sz="2400" b="1" i="1">
                <a:solidFill>
                  <a:schemeClr val="tx1">
                    <a:lumMod val="50000"/>
                    <a:lumOff val="50000"/>
                  </a:schemeClr>
                </a:solidFill>
              </a:rPr>
              <a:t>in a sample of Ne</a:t>
            </a: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solidFill>
                  <a:srgbClr val="0000FF"/>
                </a:solidFill>
              </a:rPr>
              <a:t>Can we answer the question without being given the average atomic mass of the sample?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Yes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857622" y="5384796"/>
            <a:ext cx="1428378" cy="42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Neon has three naturally occurring isotopes:</a:t>
            </a:r>
          </a:p>
          <a:p>
            <a:pPr marL="0" indent="0">
              <a:buNone/>
            </a:pPr>
            <a:endParaRPr lang="en-US" sz="2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Ne</a:t>
            </a:r>
          </a:p>
          <a:p>
            <a:pPr marL="0" indent="0" algn="ctr">
              <a:buNone/>
            </a:pPr>
            <a:r>
              <a:rPr lang="en-US" sz="20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21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Ne 	</a:t>
            </a:r>
          </a:p>
          <a:p>
            <a:pPr marL="0" indent="0" algn="ctr">
              <a:buNone/>
            </a:pPr>
            <a:r>
              <a:rPr lang="en-US" sz="2000" baseline="3000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Ne</a:t>
            </a:r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pPr marL="0" indent="0" algn="ctr">
              <a:buNone/>
            </a:pP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Which isotope has the highest abundance in a sample of Ne with average atomic mass of _________?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solidFill>
                  <a:srgbClr val="0000FF"/>
                </a:solidFill>
              </a:rPr>
              <a:t>Can we answer the question for any sample, no matter what the average atomic mass?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Yes</a:t>
            </a:r>
          </a:p>
          <a:p>
            <a:pPr marL="914400" lvl="1" indent="-514350">
              <a:buAutoNum type="alphaLcPeriod"/>
            </a:pPr>
            <a:r>
              <a:rPr lang="en-US" sz="200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7" name="Rectangle 6"/>
          <p:cNvSpPr/>
          <p:nvPr/>
        </p:nvSpPr>
        <p:spPr>
          <a:xfrm>
            <a:off x="872563" y="5608911"/>
            <a:ext cx="1428378" cy="42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4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9750"/>
            <a:ext cx="8229600" cy="55864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Argon has three stable isotopes, with these atomic masses:</a:t>
            </a:r>
          </a:p>
          <a:p>
            <a:pPr marL="0" indent="0">
              <a:buNone/>
            </a:pPr>
            <a:r>
              <a:rPr lang="en-US"/>
              <a:t> </a:t>
            </a:r>
          </a:p>
          <a:p>
            <a:pPr marL="0" indent="0" algn="ctr">
              <a:buNone/>
            </a:pPr>
            <a:r>
              <a:rPr lang="en-US" baseline="30000"/>
              <a:t>36</a:t>
            </a:r>
            <a:r>
              <a:rPr lang="en-US"/>
              <a:t>Ar	35.968 amu</a:t>
            </a:r>
          </a:p>
          <a:p>
            <a:pPr marL="0" indent="0" algn="ctr">
              <a:buNone/>
            </a:pPr>
            <a:r>
              <a:rPr lang="en-US" baseline="30000"/>
              <a:t>38</a:t>
            </a:r>
            <a:r>
              <a:rPr lang="en-US"/>
              <a:t>Ar	37.963 amu</a:t>
            </a:r>
          </a:p>
          <a:p>
            <a:pPr marL="0" indent="0" algn="ctr">
              <a:buNone/>
            </a:pPr>
            <a:r>
              <a:rPr lang="en-US" baseline="30000"/>
              <a:t>40</a:t>
            </a:r>
            <a:r>
              <a:rPr lang="en-US"/>
              <a:t>Ar	39.962 amu</a:t>
            </a:r>
          </a:p>
          <a:p>
            <a:pPr marL="0" indent="0">
              <a:buNone/>
            </a:pPr>
            <a:r>
              <a:rPr lang="en-US"/>
              <a:t> </a:t>
            </a:r>
          </a:p>
          <a:p>
            <a:pPr marL="0" indent="0">
              <a:buNone/>
            </a:pPr>
            <a:r>
              <a:rPr lang="en-US"/>
              <a:t>You measure the average atomic mass of several different samples of argon, and are asked to predict the most abundant isotope in each sample. </a:t>
            </a:r>
          </a:p>
          <a:p>
            <a:pPr marL="0" indent="0">
              <a:buNone/>
            </a:pPr>
            <a:r>
              <a:rPr lang="en-US"/>
              <a:t>For which of these samples is this prediction </a:t>
            </a:r>
            <a:r>
              <a:rPr lang="en-US" b="1"/>
              <a:t>impossible</a:t>
            </a:r>
            <a:r>
              <a:rPr lang="en-US"/>
              <a:t>?</a:t>
            </a:r>
          </a:p>
          <a:p>
            <a:pPr marL="0" indent="0">
              <a:buNone/>
            </a:pPr>
            <a:r>
              <a:rPr lang="en-US"/>
              <a:t> </a:t>
            </a:r>
          </a:p>
          <a:p>
            <a:pPr marL="0" lvl="0" indent="0">
              <a:buNone/>
            </a:pPr>
            <a:r>
              <a:rPr lang="en-US"/>
              <a:t>Sample A, a naturally-occurring sample of argon</a:t>
            </a:r>
          </a:p>
          <a:p>
            <a:pPr marL="0" lvl="0" indent="0">
              <a:buNone/>
            </a:pPr>
            <a:r>
              <a:rPr lang="en-US"/>
              <a:t>Sample B, average atomic mass = 36.5 amu</a:t>
            </a:r>
          </a:p>
          <a:p>
            <a:pPr marL="0" lvl="0" indent="0">
              <a:buNone/>
            </a:pPr>
            <a:r>
              <a:rPr lang="en-US"/>
              <a:t>Sample C, average atomic mass = 37.5 amu</a:t>
            </a:r>
          </a:p>
          <a:p>
            <a:pPr marL="0" lvl="0" indent="0">
              <a:buNone/>
            </a:pPr>
            <a:r>
              <a:rPr lang="en-US"/>
              <a:t>Sample D, average atomic mass = 39.5 amu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568" y="148696"/>
            <a:ext cx="205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>
                <a:solidFill>
                  <a:srgbClr val="FF0000"/>
                </a:solidFill>
              </a:rPr>
              <a:t>Challenge problem:</a:t>
            </a:r>
          </a:p>
        </p:txBody>
      </p:sp>
      <p:sp>
        <p:nvSpPr>
          <p:cNvPr id="8" name="Rectangle 7"/>
          <p:cNvSpPr/>
          <p:nvPr/>
        </p:nvSpPr>
        <p:spPr>
          <a:xfrm>
            <a:off x="439269" y="5325031"/>
            <a:ext cx="5776259" cy="397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90800" y="826243"/>
            <a:ext cx="5964990" cy="541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/>
              <a:t>Complete the following sentence with a unit.</a:t>
            </a:r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2800">
                <a:solidFill>
                  <a:srgbClr val="0000FF"/>
                </a:solidFill>
              </a:rPr>
              <a:t>On average, lithium weighs 6.941 ____.</a:t>
            </a:r>
          </a:p>
          <a:p>
            <a:pPr marL="0" indent="0">
              <a:buNone/>
            </a:pPr>
            <a:endParaRPr lang="en-US" sz="280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/>
              <a:t>g / atom</a:t>
            </a:r>
          </a:p>
          <a:p>
            <a:pPr marL="514350" indent="-514350">
              <a:buFont typeface="+mj-lt"/>
              <a:buAutoNum type="alphaLcPeriod"/>
            </a:pPr>
            <a:r>
              <a:rPr lang="en-US"/>
              <a:t>g / mol</a:t>
            </a:r>
          </a:p>
          <a:p>
            <a:pPr marL="514350" indent="-514350">
              <a:buFont typeface="+mj-lt"/>
              <a:buAutoNum type="alphaLcPeriod"/>
            </a:pPr>
            <a:r>
              <a:rPr lang="en-US"/>
              <a:t>amu / mol</a:t>
            </a:r>
          </a:p>
          <a:p>
            <a:pPr marL="514350" indent="-514350">
              <a:buFont typeface="+mj-lt"/>
              <a:buAutoNum type="alphaLcPeriod"/>
            </a:pPr>
            <a:r>
              <a:rPr lang="en-US"/>
              <a:t>amu / atom</a:t>
            </a:r>
          </a:p>
          <a:p>
            <a:pPr marL="514350" indent="-514350">
              <a:buFont typeface="+mj-lt"/>
              <a:buAutoNum type="alphaLcPeriod"/>
            </a:pPr>
            <a:r>
              <a:rPr lang="en-US"/>
              <a:t>More than one of the above</a:t>
            </a:r>
          </a:p>
        </p:txBody>
      </p:sp>
      <p:sp>
        <p:nvSpPr>
          <p:cNvPr id="7" name="Rectangle 6"/>
          <p:cNvSpPr/>
          <p:nvPr/>
        </p:nvSpPr>
        <p:spPr>
          <a:xfrm>
            <a:off x="862931" y="635743"/>
            <a:ext cx="1485900" cy="19304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Lithium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00" dirty="0">
              <a:solidFill>
                <a:schemeClr val="tx1"/>
              </a:solidFill>
            </a:endParaRPr>
          </a:p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Li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7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6.941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0916" y="5459501"/>
            <a:ext cx="5776259" cy="591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this be?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895600" cy="25908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Carbon-12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Carbon-14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Oxygen-14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More than one of these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1752601"/>
            <a:ext cx="5301873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2057400"/>
            <a:ext cx="28194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8588" y="799353"/>
            <a:ext cx="6828118" cy="73183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Reason</a:t>
            </a:r>
            <a:r>
              <a:rPr lang="en-US" sz="3200" dirty="0" smtClean="0"/>
              <a:t>:</a:t>
            </a:r>
            <a:r>
              <a:rPr lang="en-US" sz="3200" u="none" dirty="0"/>
              <a:t/>
            </a:r>
            <a:br>
              <a:rPr lang="en-US" sz="3200" u="none" dirty="0"/>
            </a:br>
            <a:r>
              <a:rPr lang="en-US" sz="3200" b="0" u="none" dirty="0" smtClean="0"/>
              <a:t>The number of protons tells the name of the atom; the mass is given by the sum of protons and neutrons</a:t>
            </a:r>
            <a:endParaRPr lang="en-US" sz="3200" b="0" u="non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3" y="2308412"/>
            <a:ext cx="3504529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0" y="3933625"/>
            <a:ext cx="2843306" cy="2730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53" y="4465918"/>
            <a:ext cx="534545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1888" r="17405" b="17482"/>
          <a:stretch/>
        </p:blipFill>
        <p:spPr bwMode="auto">
          <a:xfrm>
            <a:off x="7077738" y="579718"/>
            <a:ext cx="1508760" cy="153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8047" y="2733615"/>
            <a:ext cx="5535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protons +8 neutrons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563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0" u="none"/>
              <a:t>Which of these pairs of atoms are isotopes?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51657"/>
              </p:ext>
            </p:extLst>
          </p:nvPr>
        </p:nvGraphicFramePr>
        <p:xfrm>
          <a:off x="224116" y="1917978"/>
          <a:ext cx="8725650" cy="13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844"/>
                <a:gridCol w="1151301"/>
                <a:gridCol w="1151301"/>
                <a:gridCol w="1151301"/>
                <a:gridCol w="1151301"/>
                <a:gridCol w="1151301"/>
                <a:gridCol w="1151301"/>
              </a:tblGrid>
              <a:tr h="456360"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 marL="112527" marR="112527" marT="56264" marB="562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/>
                        <a:t>Pair A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/>
                        <a:t>Pair</a:t>
                      </a:r>
                      <a:r>
                        <a:rPr lang="en-US" sz="2200" baseline="0"/>
                        <a:t> B</a:t>
                      </a:r>
                      <a:endParaRPr lang="en-US" sz="2200"/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/>
                        <a:t>Pair C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36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# of protons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6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8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2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12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12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360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# of neutrons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8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8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3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12</a:t>
                      </a:r>
                    </a:p>
                  </a:txBody>
                  <a:tcPr marL="112527" marR="112527" marT="56264" marB="56264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14</a:t>
                      </a:r>
                    </a:p>
                  </a:txBody>
                  <a:tcPr marL="112527" marR="112527" marT="56264" marB="56264"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Up Arrow 3"/>
          <p:cNvSpPr/>
          <p:nvPr/>
        </p:nvSpPr>
        <p:spPr>
          <a:xfrm>
            <a:off x="7276352" y="3361764"/>
            <a:ext cx="1075765" cy="141941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6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2756"/>
            <a:ext cx="7655859" cy="1143000"/>
          </a:xfrm>
        </p:spPr>
        <p:txBody>
          <a:bodyPr>
            <a:noAutofit/>
          </a:bodyPr>
          <a:lstStyle/>
          <a:p>
            <a:pPr algn="l"/>
            <a:r>
              <a:rPr lang="en-US" sz="2800" u="none" dirty="0" smtClean="0"/>
              <a:t>What is the approximate average mass of a hydrogen atom in this sample?</a:t>
            </a:r>
            <a:endParaRPr lang="en-US" sz="280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582775"/>
            <a:ext cx="3429000" cy="336679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en-US" sz="3600" b="1" dirty="0" smtClean="0"/>
              <a:t> 6 </a:t>
            </a:r>
            <a:r>
              <a:rPr lang="en-US" sz="3600" b="1" dirty="0" err="1" smtClean="0"/>
              <a:t>amu</a:t>
            </a:r>
            <a:endParaRPr lang="en-US" sz="3600" b="1" dirty="0" smtClean="0"/>
          </a:p>
          <a:p>
            <a:pPr marL="742950" indent="-742950">
              <a:buFont typeface="+mj-lt"/>
              <a:buAutoNum type="alphaLcPeriod"/>
            </a:pPr>
            <a:r>
              <a:rPr lang="en-US" sz="3600" b="1" dirty="0" smtClean="0"/>
              <a:t> 2 </a:t>
            </a:r>
            <a:r>
              <a:rPr lang="en-US" sz="3600" b="1" dirty="0" err="1" smtClean="0"/>
              <a:t>amu</a:t>
            </a:r>
            <a:endParaRPr lang="en-US" sz="3600" b="1" dirty="0" smtClean="0"/>
          </a:p>
          <a:p>
            <a:pPr marL="742950" indent="-742950">
              <a:buFont typeface="+mj-lt"/>
              <a:buAutoNum type="alphaLcPeriod"/>
            </a:pPr>
            <a:r>
              <a:rPr lang="en-US" sz="3600" b="1" dirty="0" smtClean="0"/>
              <a:t> 1.5 </a:t>
            </a:r>
            <a:r>
              <a:rPr lang="en-US" sz="3600" b="1" dirty="0" err="1" smtClean="0"/>
              <a:t>amu</a:t>
            </a:r>
            <a:endParaRPr lang="en-US" sz="3600" b="1" dirty="0" smtClean="0"/>
          </a:p>
          <a:p>
            <a:pPr marL="742950" indent="-742950">
              <a:buFont typeface="+mj-lt"/>
              <a:buAutoNum type="alphaLcPeriod"/>
            </a:pPr>
            <a:r>
              <a:rPr lang="en-US" sz="3600" b="1" dirty="0" smtClean="0"/>
              <a:t> 1 </a:t>
            </a:r>
            <a:r>
              <a:rPr lang="en-US" sz="3600" b="1" dirty="0" err="1" smtClean="0"/>
              <a:t>amu</a:t>
            </a:r>
            <a:endParaRPr lang="en-US" sz="36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12076" r="14229" b="10566"/>
          <a:stretch/>
        </p:blipFill>
        <p:spPr bwMode="auto">
          <a:xfrm>
            <a:off x="776944" y="2382729"/>
            <a:ext cx="4218138" cy="307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2943" y="2328301"/>
            <a:ext cx="4559223" cy="340761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4004231"/>
            <a:ext cx="28194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36037" y="194235"/>
            <a:ext cx="5301130" cy="1456859"/>
          </a:xfrm>
        </p:spPr>
        <p:txBody>
          <a:bodyPr>
            <a:noAutofit/>
          </a:bodyPr>
          <a:lstStyle/>
          <a:p>
            <a:pPr algn="l"/>
            <a:r>
              <a:rPr lang="en-US" sz="2800" b="0" u="none" dirty="0" smtClean="0"/>
              <a:t>3/6 gives 50% of each, so…</a:t>
            </a:r>
            <a:br>
              <a:rPr lang="en-US" sz="2800" b="0" u="none" dirty="0" smtClean="0"/>
            </a:br>
            <a:r>
              <a:rPr lang="en-US" sz="2800" b="0" u="none" dirty="0" smtClean="0"/>
              <a:t>	0.5*2 + 0.5*1 = 1.5 </a:t>
            </a:r>
            <a:r>
              <a:rPr lang="en-US" sz="2800" b="0" u="none" dirty="0" err="1" smtClean="0"/>
              <a:t>amu</a:t>
            </a:r>
            <a:br>
              <a:rPr lang="en-US" sz="2800" b="0" u="none" dirty="0" err="1" smtClean="0"/>
            </a:br>
            <a:r>
              <a:rPr lang="en-US" sz="2800" b="0" i="1" u="none" dirty="0" err="1"/>
              <a:t>or</a:t>
            </a:r>
            <a:r>
              <a:rPr lang="en-US" sz="2800" b="0" u="none" dirty="0" err="1"/>
              <a:t>	3*2 + 2*1 = 1.5 amu</a:t>
            </a:r>
            <a:endParaRPr lang="en-US" sz="2800" b="0" u="non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1" y="1778599"/>
            <a:ext cx="3877504" cy="271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00694" y="4390696"/>
            <a:ext cx="4181534" cy="1468756"/>
            <a:chOff x="96105" y="4267199"/>
            <a:chExt cx="4181534" cy="146875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5" y="4267199"/>
              <a:ext cx="2148509" cy="1468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01"/>
            <a:stretch/>
          </p:blipFill>
          <p:spPr bwMode="auto">
            <a:xfrm>
              <a:off x="2149754" y="4267200"/>
              <a:ext cx="2127885" cy="1468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77" y="1667895"/>
            <a:ext cx="4238365" cy="194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31" y="3658570"/>
            <a:ext cx="4331243" cy="231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106" y="6150532"/>
            <a:ext cx="7733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</a:rPr>
              <a:t>Why are there more digits in the answer in the </a:t>
            </a:r>
            <a:r>
              <a:rPr lang="en-US" sz="2800" i="1" dirty="0" err="1" smtClean="0">
                <a:solidFill>
                  <a:srgbClr val="0070C0"/>
                </a:solidFill>
              </a:rPr>
              <a:t>sim</a:t>
            </a:r>
            <a:r>
              <a:rPr lang="en-US" sz="2800" i="1" dirty="0" smtClean="0">
                <a:solidFill>
                  <a:srgbClr val="0070C0"/>
                </a:solidFill>
              </a:rPr>
              <a:t>?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5991" y="162423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prstClr val="black"/>
                </a:solidFill>
                <a:ea typeface="+mj-ea"/>
                <a:cs typeface="+mj-cs"/>
              </a:rPr>
              <a:t>Reason</a:t>
            </a:r>
            <a: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  <a:t>:</a:t>
            </a:r>
            <a:br>
              <a:rPr lang="en-US" sz="3200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05" y="3015130"/>
            <a:ext cx="4415118" cy="1571812"/>
          </a:xfrm>
        </p:spPr>
        <p:txBody>
          <a:bodyPr>
            <a:noAutofit/>
          </a:bodyPr>
          <a:lstStyle/>
          <a:p>
            <a:pPr algn="l"/>
            <a:r>
              <a:rPr lang="en-US" sz="3200" b="0" u="none" dirty="0" smtClean="0"/>
              <a:t>What is the approximate average mass of an argon atom in this sample?</a:t>
            </a:r>
            <a:endParaRPr lang="en-US" sz="3200" b="0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96" y="5218952"/>
            <a:ext cx="8077200" cy="9400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LcPeriod"/>
            </a:pPr>
            <a:r>
              <a:rPr lang="en-US" sz="4000" dirty="0" smtClean="0"/>
              <a:t>40 </a:t>
            </a:r>
            <a:r>
              <a:rPr lang="en-US" sz="4000" dirty="0" err="1" smtClean="0"/>
              <a:t>amu</a:t>
            </a:r>
            <a:r>
              <a:rPr lang="en-US" sz="4000" dirty="0" smtClean="0"/>
              <a:t>    b. 38 </a:t>
            </a:r>
            <a:r>
              <a:rPr lang="en-US" sz="4000" dirty="0" err="1" smtClean="0"/>
              <a:t>amu</a:t>
            </a:r>
            <a:r>
              <a:rPr lang="en-US" sz="4000" dirty="0" smtClean="0"/>
              <a:t>   c. 37.5 </a:t>
            </a:r>
            <a:r>
              <a:rPr lang="en-US" sz="4000" dirty="0" err="1" smtClean="0"/>
              <a:t>amu</a:t>
            </a:r>
            <a:endParaRPr lang="en-US" sz="4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758328" y="5310093"/>
            <a:ext cx="28194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855882" y="3481294"/>
            <a:ext cx="836705" cy="71717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Shot 2014-10-20 at 2.36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39" y="2508624"/>
            <a:ext cx="2782251" cy="2586318"/>
          </a:xfrm>
          <a:prstGeom prst="rect">
            <a:avLst/>
          </a:prstGeom>
          <a:ln w="38100" cmpd="sng">
            <a:solidFill>
              <a:schemeClr val="tx2"/>
            </a:solidFill>
          </a:ln>
        </p:spPr>
      </p:pic>
      <p:pic>
        <p:nvPicPr>
          <p:cNvPr id="12" name="Picture 11" descr="Screen Shot 2014-10-20 at 2.36.3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7" y="565030"/>
            <a:ext cx="7440706" cy="14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2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Calculation:</a:t>
            </a:r>
            <a:br>
              <a:rPr lang="en-US" b="1" dirty="0" smtClean="0"/>
            </a:br>
            <a:r>
              <a:rPr lang="en-US" b="1" u="none" dirty="0" smtClean="0"/>
              <a:t> </a:t>
            </a:r>
            <a:r>
              <a:rPr lang="en-US" sz="4000" b="0" u="none" dirty="0" smtClean="0"/>
              <a:t>0</a:t>
            </a:r>
            <a:r>
              <a:rPr lang="en-US" sz="4000" b="0" u="none" dirty="0"/>
              <a:t>.5*36 + 0.25*38 + 0.</a:t>
            </a:r>
            <a:r>
              <a:rPr lang="en-US" sz="4000" b="0" u="none" dirty="0" smtClean="0"/>
              <a:t>25*40 = 37.5 amu</a:t>
            </a:r>
            <a:endParaRPr lang="en-US" b="0" u="none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77" y="4215461"/>
            <a:ext cx="4499852" cy="199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33" y="4763424"/>
            <a:ext cx="3875130" cy="143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Screen Shot 2014-10-20 at 2.36.44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233" y="1925918"/>
            <a:ext cx="2782251" cy="2586318"/>
          </a:xfrm>
          <a:prstGeom prst="rect">
            <a:avLst/>
          </a:prstGeom>
          <a:ln w="38100" cmpd="sng">
            <a:solidFill>
              <a:schemeClr val="tx2"/>
            </a:solidFill>
          </a:ln>
        </p:spPr>
      </p:pic>
      <p:pic>
        <p:nvPicPr>
          <p:cNvPr id="11" name="Picture 10" descr="Screen Shot 2014-10-20 at 2.36.3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29" y="2918453"/>
            <a:ext cx="5408706" cy="105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3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204111"/>
              </p:ext>
            </p:extLst>
          </p:nvPr>
        </p:nvGraphicFramePr>
        <p:xfrm>
          <a:off x="-2704441" y="682486"/>
          <a:ext cx="14612559" cy="344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cument" r:id="rId4" imgW="6096000" imgH="1435100" progId="Word.Document.12">
                  <p:embed/>
                </p:oleObj>
              </mc:Choice>
              <mc:Fallback>
                <p:oleObj name="Document" r:id="rId4" imgW="6096000" imgH="1435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704441" y="682486"/>
                        <a:ext cx="14612559" cy="3441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8236" y="3839884"/>
            <a:ext cx="8516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Is the average atomic mass closer to the mass of a lithium-6 atom or a lithium-7 atom?</a:t>
            </a:r>
          </a:p>
          <a:p>
            <a:endParaRPr lang="en-US" sz="2400" b="1"/>
          </a:p>
          <a:p>
            <a:pPr marL="342900" indent="-342900">
              <a:buFont typeface="+mj-lt"/>
              <a:buAutoNum type="alphaLcPeriod"/>
            </a:pPr>
            <a:r>
              <a:rPr lang="en-US" sz="2400"/>
              <a:t>Lithium-6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2400"/>
              <a:t>Lithium-7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3109" y="1960286"/>
            <a:ext cx="15183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Times"/>
                <a:cs typeface="Times"/>
              </a:rPr>
              <a:t>6.41548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3103" y="1482173"/>
            <a:ext cx="115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Mass of 1 atom</a:t>
            </a:r>
          </a:p>
          <a:p>
            <a:r>
              <a:rPr lang="en-US" sz="1200"/>
              <a:t> = 7.01600 amu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7856" y="1455279"/>
            <a:ext cx="115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Mass of 1 atom</a:t>
            </a:r>
          </a:p>
          <a:p>
            <a:r>
              <a:rPr lang="en-US" sz="1200"/>
              <a:t> = 6.01512 amu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4093" y="5035175"/>
            <a:ext cx="1727201" cy="3167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8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</TotalTime>
  <Words>1864</Words>
  <Application>Microsoft Macintosh PowerPoint</Application>
  <PresentationFormat>On-screen Show (4:3)</PresentationFormat>
  <Paragraphs>269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Clicker Questions for  Isotopes and Atomic Mass</vt:lpstr>
      <vt:lpstr>What would this be?</vt:lpstr>
      <vt:lpstr>Reason: The number of protons tells the name of the atom; the mass is given by the sum of protons and neutrons</vt:lpstr>
      <vt:lpstr>Which of these pairs of atoms are isotopes?</vt:lpstr>
      <vt:lpstr>What is the approximate average mass of a hydrogen atom in this sample?</vt:lpstr>
      <vt:lpstr>3/6 gives 50% of each, so…  0.5*2 + 0.5*1 = 1.5 amu or 3*2 + 2*1 = 1.5 amu</vt:lpstr>
      <vt:lpstr>What is the approximate average mass of an argon atom in this sample?</vt:lpstr>
      <vt:lpstr>Calculation:  0.5*36 + 0.25*38 + 0.25*40 = 37.5 amu</vt:lpstr>
      <vt:lpstr>PowerPoint Presentation</vt:lpstr>
      <vt:lpstr>To figure this out, let’s start with some small samples…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Nabilah Rontu Carlon</dc:creator>
  <cp:lastModifiedBy>Emily Moore</cp:lastModifiedBy>
  <cp:revision>248</cp:revision>
  <cp:lastPrinted>2014-09-17T17:26:08Z</cp:lastPrinted>
  <dcterms:created xsi:type="dcterms:W3CDTF">2013-10-06T03:25:15Z</dcterms:created>
  <dcterms:modified xsi:type="dcterms:W3CDTF">2014-11-02T16:34:43Z</dcterms:modified>
</cp:coreProperties>
</file>