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3" r:id="rId5"/>
    <p:sldId id="274" r:id="rId6"/>
    <p:sldId id="275" r:id="rId7"/>
    <p:sldId id="276" r:id="rId8"/>
    <p:sldId id="277" r:id="rId9"/>
    <p:sldId id="271" r:id="rId10"/>
    <p:sldId id="27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2" autoAdjust="0"/>
    <p:restoredTop sz="81831" autoAdjust="0"/>
  </p:normalViewPr>
  <p:slideViewPr>
    <p:cSldViewPr>
      <p:cViewPr varScale="1">
        <p:scale>
          <a:sx n="60" d="100"/>
          <a:sy n="60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B7E83B-23BD-4AE0-8284-DC4C56428930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F910EB-80E8-4306-B5C9-3DDF3B178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22015-B513-4FB7-BCE5-2F88B36806A5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because the reaction </a:t>
            </a:r>
            <a:r>
              <a:rPr lang="en-US" smtClean="0"/>
              <a:t>is thermally </a:t>
            </a:r>
            <a:r>
              <a:rPr lang="en-US" dirty="0" smtClean="0"/>
              <a:t>neutral, the first law of thermodynamics will predict equal</a:t>
            </a:r>
            <a:r>
              <a:rPr lang="en-US" baseline="0" dirty="0" smtClean="0"/>
              <a:t> products and reactants since </a:t>
            </a:r>
            <a:r>
              <a:rPr lang="en-US" dirty="0" smtClean="0"/>
              <a:t>there is enough</a:t>
            </a:r>
            <a:r>
              <a:rPr lang="en-US" baseline="0" dirty="0" smtClean="0"/>
              <a:t> activation energy for reactants to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12CC5-4910-4BD8-9C78-2BC4CDDB9445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concept questions</a:t>
            </a:r>
            <a:r>
              <a:rPr lang="en-US" baseline="0" dirty="0" smtClean="0"/>
              <a:t> only address some of these things; the textbook problems are used for reinforcement of many of these.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 C because the reaction is exothermic and the first law of thermodynamics will predict more products. In addition, there is not enough</a:t>
            </a:r>
            <a:r>
              <a:rPr lang="en-US" baseline="0" dirty="0" smtClean="0"/>
              <a:t> activation energy for many reactants to reform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choices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because there</a:t>
            </a:r>
            <a:r>
              <a:rPr lang="en-US" baseline="0" dirty="0" smtClean="0"/>
              <a:t> is </a:t>
            </a:r>
            <a:r>
              <a:rPr lang="en-US" dirty="0" smtClean="0"/>
              <a:t>not enough</a:t>
            </a:r>
            <a:r>
              <a:rPr lang="en-US" baseline="0" dirty="0" smtClean="0"/>
              <a:t> activation energy for many products to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because more collisions would have enough</a:t>
            </a:r>
            <a:r>
              <a:rPr lang="en-US" baseline="0" dirty="0" smtClean="0"/>
              <a:t> activation energy to form products and be stable with the higher energy required to maintain stability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choices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because the reaction is exothermic and the first law of thermodynamics will predict more products. In addition, there is not enough</a:t>
            </a:r>
            <a:r>
              <a:rPr lang="en-US" baseline="0" dirty="0" smtClean="0"/>
              <a:t> activation energy for many reactants to reform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 choices on next slide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910EB-80E8-4306-B5C9-3DDF3B1784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EDDC-9B73-453E-B387-298907DBDEC4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2ECC-5EF4-41D1-8726-D3A04D344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Reactions and </a:t>
            </a:r>
            <a:r>
              <a:rPr lang="en-US" sz="6000" dirty="0" smtClean="0"/>
              <a:t>Rates 2 </a:t>
            </a:r>
            <a:br>
              <a:rPr lang="en-US" sz="6000" dirty="0" smtClean="0"/>
            </a:br>
            <a:r>
              <a:rPr lang="en-US" sz="6000" dirty="0" smtClean="0"/>
              <a:t>Clicker Questions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162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5400" dirty="0"/>
              <a:t>Activity </a:t>
            </a:r>
            <a:r>
              <a:rPr lang="en-US" sz="5400" dirty="0" smtClean="0"/>
              <a:t>2: </a:t>
            </a:r>
            <a:endParaRPr lang="en-US" sz="5400" dirty="0"/>
          </a:p>
          <a:p>
            <a:r>
              <a:rPr lang="en-US" sz="5400" dirty="0"/>
              <a:t>Introduction to </a:t>
            </a:r>
            <a:r>
              <a:rPr lang="en-US" sz="5400" dirty="0" smtClean="0"/>
              <a:t>reaction kinetics</a:t>
            </a:r>
            <a:endParaRPr lang="en-US" sz="5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Trish Loeblein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2895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choices</a:t>
            </a:r>
            <a:endParaRPr lang="en-US" sz="20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3219450" cy="2695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52" y="82061"/>
            <a:ext cx="5638800" cy="99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743200"/>
            <a:ext cx="714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27432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33528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3429000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228600" y="2743200"/>
            <a:ext cx="8610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mostly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mostly 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nearly equal amounts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reaction will occur since the products and reactants have the same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34400" cy="59436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cs typeface="Times New Roman" pitchFamily="18" charset="0"/>
              </a:rPr>
              <a:t>Students will be able to: </a:t>
            </a:r>
            <a:r>
              <a:rPr lang="en-US" dirty="0" smtClean="0"/>
              <a:t> </a:t>
            </a:r>
            <a:endParaRPr lang="en-US" sz="3600" dirty="0" smtClean="0"/>
          </a:p>
          <a:p>
            <a:pPr lvl="0"/>
            <a:r>
              <a:rPr lang="en-US" dirty="0" smtClean="0"/>
              <a:t>Describe how the </a:t>
            </a:r>
            <a:r>
              <a:rPr lang="en-US" b="1" dirty="0" smtClean="0"/>
              <a:t>reaction coordinate</a:t>
            </a:r>
            <a:r>
              <a:rPr lang="en-US" dirty="0" smtClean="0"/>
              <a:t> can be used to predict whether a reaction will proceed including how the potential energy of the system changes.</a:t>
            </a:r>
            <a:endParaRPr lang="en-US" sz="3600" dirty="0" smtClean="0"/>
          </a:p>
          <a:p>
            <a:pPr lvl="0"/>
            <a:r>
              <a:rPr lang="en-US" dirty="0" smtClean="0"/>
              <a:t>Describe what affects the potential energy of the particles and how that relates to the energy graph. </a:t>
            </a:r>
            <a:endParaRPr lang="en-US" sz="3600" dirty="0" smtClean="0"/>
          </a:p>
          <a:p>
            <a:pPr lvl="0"/>
            <a:r>
              <a:rPr lang="en-US" dirty="0" smtClean="0"/>
              <a:t>Describe how the reaction coordinate can be used to predict whether a reaction will proceed </a:t>
            </a:r>
            <a:r>
              <a:rPr lang="en-US" b="1" dirty="0" smtClean="0"/>
              <a:t>slowly, quickly or not at all</a:t>
            </a:r>
            <a:r>
              <a:rPr lang="en-US" dirty="0" smtClean="0"/>
              <a:t>.  </a:t>
            </a:r>
            <a:endParaRPr lang="en-US" sz="3600" dirty="0" smtClean="0"/>
          </a:p>
          <a:p>
            <a:pPr lvl="0"/>
            <a:r>
              <a:rPr lang="en-US" dirty="0" smtClean="0"/>
              <a:t>Use the potential energy diagram to determine: </a:t>
            </a:r>
            <a:endParaRPr lang="en-US" sz="3600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approximate </a:t>
            </a:r>
            <a:r>
              <a:rPr lang="en-US" dirty="0" smtClean="0"/>
              <a:t>activation energy for the forward and reverse reactions. </a:t>
            </a:r>
            <a:endParaRPr lang="en-US" sz="3200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sign </a:t>
            </a:r>
            <a:r>
              <a:rPr lang="en-US" dirty="0" smtClean="0"/>
              <a:t>difference in energy between reactants and products. </a:t>
            </a:r>
            <a:endParaRPr lang="en-US" sz="3200" dirty="0" smtClean="0"/>
          </a:p>
          <a:p>
            <a:pPr lvl="0"/>
            <a:r>
              <a:rPr lang="en-US" dirty="0" smtClean="0"/>
              <a:t>Draw a potential energy diagram from the energies of reactants and products and activation energy.</a:t>
            </a:r>
            <a:endParaRPr lang="en-US" sz="36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5800" dirty="0">
              <a:solidFill>
                <a:srgbClr val="009900"/>
              </a:solidFill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6705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reaction would probably appear to be quickest?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13661"/>
          <a:stretch>
            <a:fillRect/>
          </a:stretch>
        </p:blipFill>
        <p:spPr bwMode="auto">
          <a:xfrm>
            <a:off x="63834" y="1828800"/>
            <a:ext cx="222216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t="7987" r="15940"/>
          <a:stretch>
            <a:fillRect/>
          </a:stretch>
        </p:blipFill>
        <p:spPr bwMode="auto">
          <a:xfrm>
            <a:off x="2286000" y="19812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 l="2948"/>
          <a:stretch>
            <a:fillRect/>
          </a:stretch>
        </p:blipFill>
        <p:spPr bwMode="auto">
          <a:xfrm>
            <a:off x="6553200" y="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r="23372"/>
          <a:stretch>
            <a:fillRect/>
          </a:stretch>
        </p:blipFill>
        <p:spPr bwMode="auto">
          <a:xfrm>
            <a:off x="4495800" y="1981200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 r="9091"/>
          <a:stretch>
            <a:fillRect/>
          </a:stretch>
        </p:blipFill>
        <p:spPr bwMode="auto">
          <a:xfrm>
            <a:off x="6629400" y="1931772"/>
            <a:ext cx="22860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5800" y="464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               B               C             D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 l="3834"/>
          <a:stretch>
            <a:fillRect/>
          </a:stretch>
        </p:blipFill>
        <p:spPr bwMode="auto">
          <a:xfrm>
            <a:off x="5715000" y="9144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0"/>
            <a:ext cx="3505200" cy="80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l="2439" t="21556" r="4878" b="13774"/>
          <a:stretch>
            <a:fillRect/>
          </a:stretch>
        </p:blipFill>
        <p:spPr bwMode="auto">
          <a:xfrm>
            <a:off x="4854222" y="3810000"/>
            <a:ext cx="428977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3916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would best describe what is in the container after several minutes have passed 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5679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5908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2590800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200400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3276600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2895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choices</a:t>
            </a:r>
            <a:endParaRPr lang="en-US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/>
          <a:srcRect l="2439" t="21556" r="4878" b="13774"/>
          <a:stretch>
            <a:fillRect/>
          </a:stretch>
        </p:blipFill>
        <p:spPr bwMode="auto">
          <a:xfrm>
            <a:off x="5497687" y="0"/>
            <a:ext cx="36463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5720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572000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5638800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715000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33400" y="2590800"/>
            <a:ext cx="8610600" cy="3886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endParaRPr lang="en-US" sz="4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52400" y="4038600"/>
            <a:ext cx="8610600" cy="243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number of 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number of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Have no effect </a:t>
            </a:r>
          </a:p>
          <a:p>
            <a:pPr marL="514350" indent="-514350">
              <a:buFont typeface="+mj-lt"/>
              <a:buAutoNum type="alphaUcPeriod"/>
            </a:pPr>
            <a:endParaRPr lang="en-US" sz="4400" dirty="0" smtClean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5679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876800"/>
            <a:ext cx="10866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7200" y="4876800"/>
            <a:ext cx="533400" cy="6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4038600"/>
            <a:ext cx="685800" cy="79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4800" y="4038600"/>
            <a:ext cx="78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0668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</a:rPr>
              <a:t>Using the heater          would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304800"/>
            <a:ext cx="1143000" cy="96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/>
          <a:srcRect t="10435"/>
          <a:stretch>
            <a:fillRect/>
          </a:stretch>
        </p:blipFill>
        <p:spPr bwMode="auto">
          <a:xfrm>
            <a:off x="5867400" y="1219200"/>
            <a:ext cx="298308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3916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would best describe what is in the container after several minutes have passed 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333" y="3581400"/>
            <a:ext cx="3507317" cy="293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295400"/>
            <a:ext cx="275032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6830" y="228600"/>
            <a:ext cx="4022558" cy="79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33400" y="2590800"/>
            <a:ext cx="8610600" cy="3886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only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Container will have a mixture of all four with more           &amp;</a:t>
            </a:r>
          </a:p>
          <a:p>
            <a:pPr marL="514350" indent="-514350">
              <a:buFont typeface="+mj-lt"/>
              <a:buAutoNum type="alphaUcPeriod"/>
            </a:pPr>
            <a:endParaRPr lang="en-US" sz="44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2895600" cy="5635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Answer choices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9" y="228600"/>
            <a:ext cx="570345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276600"/>
            <a:ext cx="762000" cy="73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715000"/>
            <a:ext cx="762000" cy="73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3200400"/>
            <a:ext cx="914400" cy="69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5791200"/>
            <a:ext cx="914400" cy="69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0"/>
            <a:ext cx="2895600" cy="24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94323" y="2590800"/>
            <a:ext cx="1044678" cy="77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4495800"/>
            <a:ext cx="1044678" cy="77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2667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4572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3916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What would best describe what is in the container after several minutes have passed 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b="10000"/>
          <a:stretch>
            <a:fillRect/>
          </a:stretch>
        </p:blipFill>
        <p:spPr bwMode="auto">
          <a:xfrm>
            <a:off x="4644390" y="228600"/>
            <a:ext cx="4381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05200"/>
            <a:ext cx="3676650" cy="307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93773" y="1143000"/>
            <a:ext cx="291869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377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Reactions and Rates 2  Clicker Questions</vt:lpstr>
      <vt:lpstr>Learning Goals</vt:lpstr>
      <vt:lpstr>Which reaction would probably appear to be quickest? </vt:lpstr>
      <vt:lpstr>What would best describe what is in the container after several minutes have passed ?</vt:lpstr>
      <vt:lpstr>Answer choices</vt:lpstr>
      <vt:lpstr>Using the heater          would</vt:lpstr>
      <vt:lpstr>What would best describe what is in the container after several minutes have passed ?</vt:lpstr>
      <vt:lpstr>Answer choices</vt:lpstr>
      <vt:lpstr>What would best describe what is in the container after several minutes have passed ?</vt:lpstr>
      <vt:lpstr>Answer choices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and Rates 1  Clicker Questions</dc:title>
  <dc:creator>TL</dc:creator>
  <cp:lastModifiedBy>Trish</cp:lastModifiedBy>
  <cp:revision>19</cp:revision>
  <dcterms:created xsi:type="dcterms:W3CDTF">2009-07-27T18:43:29Z</dcterms:created>
  <dcterms:modified xsi:type="dcterms:W3CDTF">2013-07-07T15:05:21Z</dcterms:modified>
</cp:coreProperties>
</file>